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80" r:id="rId3"/>
    <p:sldId id="787" r:id="rId4"/>
    <p:sldId id="788" r:id="rId5"/>
    <p:sldId id="935" r:id="rId6"/>
    <p:sldId id="1017" r:id="rId7"/>
    <p:sldId id="1016" r:id="rId8"/>
    <p:sldId id="1060" r:id="rId9"/>
    <p:sldId id="1018" r:id="rId10"/>
    <p:sldId id="1072" r:id="rId11"/>
    <p:sldId id="1061" r:id="rId12"/>
    <p:sldId id="1070" r:id="rId13"/>
    <p:sldId id="1071" r:id="rId14"/>
    <p:sldId id="1019" r:id="rId15"/>
    <p:sldId id="1020" r:id="rId16"/>
    <p:sldId id="1021" r:id="rId17"/>
    <p:sldId id="1026" r:id="rId18"/>
    <p:sldId id="1025" r:id="rId19"/>
    <p:sldId id="1024" r:id="rId20"/>
    <p:sldId id="283" r:id="rId21"/>
  </p:sldIdLst>
  <p:sldSz cx="9144000" cy="6858000" type="screen4x3"/>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8458"/>
    <a:srgbClr val="0FB62A"/>
    <a:srgbClr val="22C50C"/>
    <a:srgbClr val="17C913"/>
    <a:srgbClr val="7CDB05"/>
    <a:srgbClr val="4DD60C"/>
    <a:srgbClr val="C4E759"/>
    <a:srgbClr val="53C9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236" y="84"/>
      </p:cViewPr>
      <p:guideLst>
        <p:guide orient="horz" pos="2225"/>
        <p:guide pos="2880"/>
      </p:guideLst>
    </p:cSldViewPr>
  </p:slideViewPr>
  <p:notesTextViewPr>
    <p:cViewPr>
      <p:scale>
        <a:sx n="100" d="100"/>
        <a:sy n="100" d="100"/>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等腰三角形 10"/>
          <p:cNvSpPr>
            <a:spLocks noChangeArrowheads="1"/>
          </p:cNvSpPr>
          <p:nvPr/>
        </p:nvSpPr>
        <p:spPr bwMode="auto">
          <a:xfrm rot="5400000">
            <a:off x="-58738" y="252413"/>
            <a:ext cx="542925" cy="425450"/>
          </a:xfrm>
          <a:prstGeom prst="triangle">
            <a:avLst>
              <a:gd name="adj" fmla="val 50000"/>
            </a:avLst>
          </a:prstGeom>
          <a:solidFill>
            <a:srgbClr val="F5A200"/>
          </a:solidFill>
          <a:ln w="9525"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 name="等腰三角形 3"/>
          <p:cNvSpPr>
            <a:spLocks noChangeArrowheads="1"/>
          </p:cNvSpPr>
          <p:nvPr/>
        </p:nvSpPr>
        <p:spPr bwMode="auto">
          <a:xfrm rot="5400000">
            <a:off x="-77788" y="257176"/>
            <a:ext cx="581025" cy="425450"/>
          </a:xfrm>
          <a:prstGeom prst="triangle">
            <a:avLst>
              <a:gd name="adj" fmla="val 50000"/>
            </a:avLst>
          </a:prstGeom>
          <a:solidFill>
            <a:srgbClr val="8EC31E"/>
          </a:solidFill>
          <a:ln w="9525"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 name="矩形 2"/>
          <p:cNvSpPr>
            <a:spLocks noChangeArrowheads="1"/>
          </p:cNvSpPr>
          <p:nvPr/>
        </p:nvSpPr>
        <p:spPr bwMode="auto">
          <a:xfrm>
            <a:off x="7596188" y="6613525"/>
            <a:ext cx="80962" cy="184150"/>
          </a:xfrm>
          <a:prstGeom prst="rect">
            <a:avLst/>
          </a:prstGeom>
          <a:solidFill>
            <a:srgbClr val="00B050"/>
          </a:solidFill>
          <a:ln w="12700" cap="flat" cmpd="sng">
            <a:solidFill>
              <a:srgbClr val="00B05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9" name="文本框 1"/>
          <p:cNvSpPr>
            <a:spLocks noChangeArrowheads="1"/>
          </p:cNvSpPr>
          <p:nvPr/>
        </p:nvSpPr>
        <p:spPr bwMode="auto">
          <a:xfrm>
            <a:off x="7677150" y="6570663"/>
            <a:ext cx="1458913" cy="276225"/>
          </a:xfrm>
          <a:prstGeom prst="rect">
            <a:avLst/>
          </a:prstGeom>
          <a:noFill/>
          <a:ln w="9525">
            <a:noFill/>
            <a:miter lim="800000"/>
          </a:ln>
        </p:spPr>
        <p:txBody>
          <a:bodyPr>
            <a:spAutoFit/>
          </a:bodyPr>
          <a:lstStyle/>
          <a:p>
            <a:pPr algn="ctr"/>
            <a:r>
              <a:rPr lang="zh-CN" altLang="en-US" sz="1200" b="1">
                <a:latin typeface="楷体" panose="02010609060101010101" pitchFamily="49" charset="-122"/>
                <a:ea typeface="楷体" panose="02010609060101010101" pitchFamily="49" charset="-122"/>
                <a:sym typeface="楷体" panose="02010609060101010101" pitchFamily="49" charset="-122"/>
              </a:rPr>
              <a:t>财务与资产管理部</a:t>
            </a:r>
            <a:endParaRPr lang="zh-CN" altLang="en-US" sz="1200" b="1">
              <a:latin typeface="楷体" panose="02010609060101010101" pitchFamily="49" charset="-122"/>
              <a:ea typeface="楷体" panose="02010609060101010101" pitchFamily="49" charset="-122"/>
              <a:sym typeface="楷体" panose="02010609060101010101" pitchFamily="49" charset="-122"/>
            </a:endParaRPr>
          </a:p>
        </p:txBody>
      </p:sp>
      <p:sp>
        <p:nvSpPr>
          <p:cNvPr id="1030" name="矩形 9"/>
          <p:cNvSpPr>
            <a:spLocks noChangeArrowheads="1"/>
          </p:cNvSpPr>
          <p:nvPr/>
        </p:nvSpPr>
        <p:spPr bwMode="auto">
          <a:xfrm>
            <a:off x="7521575" y="6613525"/>
            <a:ext cx="74613" cy="184150"/>
          </a:xfrm>
          <a:prstGeom prst="rect">
            <a:avLst/>
          </a:prstGeom>
          <a:solidFill>
            <a:srgbClr val="757070"/>
          </a:solidFill>
          <a:ln w="12700" cap="flat" cmpd="sng">
            <a:solidFill>
              <a:srgbClr val="75707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fontAlgn="base">
        <a:lnSpc>
          <a:spcPct val="90000"/>
        </a:lnSpc>
        <a:spcBef>
          <a:spcPct val="0"/>
        </a:spcBef>
        <a:spcAft>
          <a:spcPct val="0"/>
        </a:spcAft>
        <a:defRPr sz="4400">
          <a:solidFill>
            <a:schemeClr val="tx1"/>
          </a:solidFill>
          <a:latin typeface="+mj-lt"/>
          <a:ea typeface="+mj-ea"/>
          <a:cs typeface="+mj-cs"/>
          <a:sym typeface="Calibri Light" panose="020F030202020403020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hyperlink" Target="https://ghcwyth.acftu.org/(3yu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0"/>
          <p:cNvSpPr>
            <a:spLocks noChangeArrowheads="1"/>
          </p:cNvSpPr>
          <p:nvPr/>
        </p:nvSpPr>
        <p:spPr bwMode="auto">
          <a:xfrm>
            <a:off x="0" y="23813"/>
            <a:ext cx="8293100" cy="952500"/>
          </a:xfrm>
          <a:prstGeom prst="rect">
            <a:avLst/>
          </a:prstGeom>
          <a:solidFill>
            <a:schemeClr val="bg1"/>
          </a:solidFill>
          <a:ln w="12700" cap="flat"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5" name="圆角矩形 11"/>
          <p:cNvSpPr>
            <a:spLocks noChangeArrowheads="1"/>
          </p:cNvSpPr>
          <p:nvPr/>
        </p:nvSpPr>
        <p:spPr bwMode="auto">
          <a:xfrm>
            <a:off x="0" y="3079750"/>
            <a:ext cx="9144000" cy="2370138"/>
          </a:xfrm>
          <a:prstGeom prst="roundRect">
            <a:avLst>
              <a:gd name="adj" fmla="val 0"/>
            </a:avLst>
          </a:prstGeom>
          <a:solidFill>
            <a:srgbClr val="8EC31E"/>
          </a:solidFill>
          <a:ln w="12700" cap="flat" cmpd="sng">
            <a:no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076" name="图片 2"/>
          <p:cNvPicPr>
            <a:picLocks noChangeAspect="1" noChangeArrowheads="1"/>
          </p:cNvPicPr>
          <p:nvPr/>
        </p:nvPicPr>
        <p:blipFill>
          <a:blip r:embed="rId1"/>
          <a:srcRect/>
          <a:stretch>
            <a:fillRect/>
          </a:stretch>
        </p:blipFill>
        <p:spPr bwMode="auto">
          <a:xfrm>
            <a:off x="0" y="1616075"/>
            <a:ext cx="9144000" cy="1463675"/>
          </a:xfrm>
          <a:prstGeom prst="rect">
            <a:avLst/>
          </a:prstGeom>
          <a:noFill/>
          <a:ln w="9525" cmpd="sng">
            <a:noFill/>
            <a:bevel/>
          </a:ln>
        </p:spPr>
      </p:pic>
      <p:sp>
        <p:nvSpPr>
          <p:cNvPr id="3077" name="矩形 2"/>
          <p:cNvSpPr>
            <a:spLocks noChangeArrowheads="1"/>
          </p:cNvSpPr>
          <p:nvPr/>
        </p:nvSpPr>
        <p:spPr bwMode="auto">
          <a:xfrm>
            <a:off x="4144297" y="4652963"/>
            <a:ext cx="2242216" cy="384810"/>
          </a:xfrm>
          <a:prstGeom prst="rect">
            <a:avLst/>
          </a:prstGeom>
          <a:noFill/>
          <a:ln w="9525">
            <a:noFill/>
            <a:miter lim="800000"/>
          </a:ln>
        </p:spPr>
        <p:txBody>
          <a:bodyPr wrap="square">
            <a:spAutoFit/>
          </a:bodyPr>
          <a:lstStyle/>
          <a:p>
            <a:pPr algn="ctr"/>
            <a:endParaRPr lang="zh-CN" altLang="en-US"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8" name="矩形 3"/>
          <p:cNvSpPr>
            <a:spLocks noChangeArrowheads="1"/>
          </p:cNvSpPr>
          <p:nvPr/>
        </p:nvSpPr>
        <p:spPr bwMode="auto">
          <a:xfrm>
            <a:off x="-617855" y="3467100"/>
            <a:ext cx="9912350" cy="518160"/>
          </a:xfrm>
          <a:prstGeom prst="rect">
            <a:avLst/>
          </a:prstGeom>
          <a:noFill/>
          <a:ln w="9525">
            <a:noFill/>
            <a:miter lim="800000"/>
          </a:ln>
        </p:spPr>
        <p:txBody>
          <a:bodyPr wrap="square">
            <a:spAutoFit/>
          </a:bodyPr>
          <a:lstStyle/>
          <a:p>
            <a:pPr algn="ctr"/>
            <a:r>
              <a:rPr lang="en-US" altLang="zh-CN" sz="2800" b="1" dirty="0">
                <a:sym typeface="+mn-ea"/>
              </a:rPr>
              <a:t>2022</a:t>
            </a:r>
            <a:r>
              <a:rPr lang="zh-CN" altLang="en-US" sz="2800" b="1" dirty="0">
                <a:sym typeface="+mn-ea"/>
              </a:rPr>
              <a:t>年工会决算报告填报讲解</a:t>
            </a:r>
            <a:endParaRPr lang="en-US" altLang="zh-CN" sz="28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9" name="矩形 4"/>
          <p:cNvSpPr>
            <a:spLocks noChangeArrowheads="1"/>
          </p:cNvSpPr>
          <p:nvPr/>
        </p:nvSpPr>
        <p:spPr bwMode="auto">
          <a:xfrm>
            <a:off x="7710573" y="4652963"/>
            <a:ext cx="309880" cy="384810"/>
          </a:xfrm>
          <a:prstGeom prst="rect">
            <a:avLst/>
          </a:prstGeom>
          <a:noFill/>
          <a:ln w="9525">
            <a:noFill/>
            <a:miter lim="800000"/>
          </a:ln>
        </p:spPr>
        <p:txBody>
          <a:bodyPr wrap="none">
            <a:spAutoFit/>
          </a:bodyPr>
          <a:lstStyle/>
          <a:p>
            <a:pPr algn="r"/>
            <a:endParaRPr lang="en-US" b="1"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457200" y="1054100"/>
            <a:ext cx="8237855" cy="376174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3" name="图片 2"/>
          <p:cNvPicPr>
            <a:picLocks noChangeAspect="1"/>
          </p:cNvPicPr>
          <p:nvPr/>
        </p:nvPicPr>
        <p:blipFill>
          <a:blip r:embed="rId1"/>
          <a:stretch>
            <a:fillRect/>
          </a:stretch>
        </p:blipFill>
        <p:spPr>
          <a:xfrm>
            <a:off x="36195" y="1239520"/>
            <a:ext cx="9112885" cy="397192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10160" y="1246505"/>
            <a:ext cx="9066530" cy="484251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（四）支持部分地级以上市总工会已建财务一体化平台的对接。</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400">
                <a:latin typeface="仿宋_GB2312" panose="02010609030101010101" charset="-122"/>
                <a:ea typeface="仿宋_GB2312" panose="02010609030101010101" charset="-122"/>
              </a:rPr>
              <a:t>    对于部分已建有财务一体化平台的地级以上市总工会，可在自建系统中完成已有单位的决算汇总后，按全总下发的技术标准与决算汇总平台进行对接。</a:t>
            </a:r>
            <a:endParaRPr lang="zh-CN" altLang="en-US" sz="2400">
              <a:latin typeface="仿宋_GB2312" panose="02010609030101010101" charset="-122"/>
              <a:ea typeface="仿宋_GB2312" panose="02010609030101010101" charset="-122"/>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rPr>
              <a:t>    </a:t>
            </a:r>
            <a:endParaRPr lang="zh-CN" altLang="en-US" sz="18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en-US" altLang="zh-CN" sz="2400">
                <a:latin typeface="微软雅黑" panose="020B0503020204020204" pitchFamily="34" charset="-122"/>
                <a:ea typeface="微软雅黑" panose="020B0503020204020204" pitchFamily="34" charset="-122"/>
                <a:sym typeface="+mn-ea"/>
              </a:rPr>
              <a:t>    </a:t>
            </a:r>
            <a:r>
              <a:rPr lang="zh-CN" altLang="en-US" sz="2400">
                <a:latin typeface="微软雅黑" panose="020B0503020204020204" pitchFamily="34" charset="-122"/>
                <a:ea typeface="微软雅黑" panose="020B0503020204020204" pitchFamily="34" charset="-122"/>
                <a:sym typeface="+mn-ea"/>
              </a:rPr>
              <a:t>四、填报注意事项。</a:t>
            </a:r>
            <a:endParaRPr lang="zh-CN" altLang="en-US" sz="2400">
              <a:latin typeface="微软雅黑" panose="020B0503020204020204" pitchFamily="34" charset="-122"/>
              <a:ea typeface="微软雅黑" panose="020B0503020204020204" pitchFamily="34" charset="-122"/>
              <a:sym typeface="+mn-ea"/>
            </a:endParaRPr>
          </a:p>
          <a:p>
            <a:pPr marL="0" indent="0" eaLnBrk="1" latinLnBrk="0" hangingPunct="1">
              <a:lnSpc>
                <a:spcPct val="15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sym typeface="+mn-ea"/>
              </a:rPr>
              <a:t>      </a:t>
            </a:r>
            <a:r>
              <a:rPr lang="en-US" altLang="zh-CN" sz="1800">
                <a:latin typeface="微软雅黑" panose="020B0503020204020204" pitchFamily="34" charset="-122"/>
                <a:ea typeface="微软雅黑" panose="020B0503020204020204" pitchFamily="34" charset="-122"/>
                <a:sym typeface="+mn-ea"/>
              </a:rPr>
              <a:t>1</a:t>
            </a:r>
            <a:r>
              <a:rPr lang="zh-CN" altLang="en-US" sz="1800">
                <a:latin typeface="微软雅黑" panose="020B0503020204020204" pitchFamily="34" charset="-122"/>
                <a:ea typeface="微软雅黑" panose="020B0503020204020204" pitchFamily="34" charset="-122"/>
                <a:sym typeface="+mn-ea"/>
              </a:rPr>
              <a:t>、</a:t>
            </a:r>
            <a:r>
              <a:rPr lang="zh-CN" altLang="en-US" sz="1800">
                <a:latin typeface="+mn-ea"/>
                <a:sym typeface="+mn-ea"/>
              </a:rPr>
              <a:t>单位信息中</a:t>
            </a:r>
            <a:r>
              <a:rPr lang="zh-CN" altLang="en-US" sz="1800" b="1" dirty="0">
                <a:latin typeface="Arial" panose="020B0604020202020204" pitchFamily="34" charset="0"/>
                <a:ea typeface="宋体" panose="02010600030101010101" pitchFamily="2" charset="-122"/>
                <a:sym typeface="+mn-ea"/>
              </a:rPr>
              <a:t>统一社会信用代码</a:t>
            </a:r>
            <a:r>
              <a:rPr lang="zh-CN" altLang="en-US" sz="1800" dirty="0">
                <a:latin typeface="Arial" panose="020B0604020202020204" pitchFamily="34" charset="0"/>
                <a:ea typeface="宋体" panose="02010600030101010101" pitchFamily="2" charset="-122"/>
                <a:sym typeface="+mn-ea"/>
              </a:rPr>
              <a:t>为必填项，如工会没有统一社会信用代码的，随机填</a:t>
            </a:r>
            <a:r>
              <a:rPr lang="en-US" altLang="zh-CN" sz="1800" dirty="0">
                <a:latin typeface="Arial" panose="020B0604020202020204" pitchFamily="34" charset="0"/>
                <a:ea typeface="宋体" panose="02010600030101010101" pitchFamily="2" charset="-122"/>
                <a:sym typeface="+mn-ea"/>
              </a:rPr>
              <a:t>18</a:t>
            </a:r>
            <a:r>
              <a:rPr lang="zh-CN" altLang="en-US" sz="1800" dirty="0">
                <a:latin typeface="Arial" panose="020B0604020202020204" pitchFamily="34" charset="0"/>
                <a:ea typeface="宋体" panose="02010600030101010101" pitchFamily="2" charset="-122"/>
                <a:sym typeface="+mn-ea"/>
              </a:rPr>
              <a:t>位数字</a:t>
            </a:r>
            <a:r>
              <a:rPr lang="zh-CN" altLang="en-US" sz="1800">
                <a:latin typeface="微软雅黑" panose="020B0503020204020204" pitchFamily="34" charset="-122"/>
                <a:ea typeface="微软雅黑" panose="020B0503020204020204" pitchFamily="34" charset="-122"/>
                <a:sym typeface="+mn-ea"/>
              </a:rPr>
              <a:t>。</a:t>
            </a:r>
            <a:endParaRPr lang="zh-CN" altLang="en-US" sz="200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053465" y="2488565"/>
            <a:ext cx="7321550" cy="317373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a:lnSpc>
                <a:spcPct val="200000"/>
              </a:lnSpc>
              <a:buFont typeface="Arial" panose="020B0604020202020204" pitchFamily="34" charset="0"/>
              <a:buNone/>
            </a:pPr>
            <a:r>
              <a:rPr lang="zh-CN" altLang="en-US" sz="1800">
                <a:latin typeface="微软雅黑" panose="020B0503020204020204" pitchFamily="34" charset="-122"/>
                <a:ea typeface="微软雅黑" panose="020B0503020204020204" pitchFamily="34" charset="-122"/>
                <a:sym typeface="+mn-ea"/>
              </a:rPr>
              <a:t>     </a:t>
            </a:r>
            <a:r>
              <a:rPr lang="en-US" altLang="zh-CN" sz="1800">
                <a:latin typeface="微软雅黑" panose="020B0503020204020204" pitchFamily="34" charset="-122"/>
                <a:ea typeface="微软雅黑" panose="020B0503020204020204" pitchFamily="34" charset="-122"/>
                <a:sym typeface="+mn-ea"/>
              </a:rPr>
              <a:t>2</a:t>
            </a:r>
            <a:r>
              <a:rPr lang="zh-CN" altLang="en-US" sz="1800">
                <a:latin typeface="微软雅黑" panose="020B0503020204020204" pitchFamily="34" charset="-122"/>
                <a:ea typeface="微软雅黑" panose="020B0503020204020204" pitchFamily="34" charset="-122"/>
                <a:sym typeface="+mn-ea"/>
              </a:rPr>
              <a:t>、工会单位决算报表中</a:t>
            </a:r>
            <a:r>
              <a:rPr lang="en-US" altLang="zh-CN" sz="1800">
                <a:latin typeface="微软雅黑" panose="020B0503020204020204" pitchFamily="34" charset="-122"/>
                <a:ea typeface="微软雅黑" panose="020B0503020204020204" pitchFamily="34" charset="-122"/>
                <a:sym typeface="+mn-ea"/>
              </a:rPr>
              <a:t>“</a:t>
            </a:r>
            <a:r>
              <a:rPr lang="zh-CN" altLang="en-US" sz="1800">
                <a:latin typeface="微软雅黑" panose="020B0503020204020204" pitchFamily="34" charset="-122"/>
                <a:ea typeface="微软雅黑" panose="020B0503020204020204" pitchFamily="34" charset="-122"/>
                <a:sym typeface="+mn-ea"/>
              </a:rPr>
              <a:t>收入支出决算总表</a:t>
            </a:r>
            <a:r>
              <a:rPr lang="en-US" altLang="zh-CN" sz="1800">
                <a:latin typeface="微软雅黑" panose="020B0503020204020204" pitchFamily="34" charset="-122"/>
                <a:ea typeface="微软雅黑" panose="020B0503020204020204" pitchFamily="34" charset="-122"/>
                <a:sym typeface="+mn-ea"/>
              </a:rPr>
              <a:t>”</a:t>
            </a:r>
            <a:r>
              <a:rPr lang="zh-CN" altLang="en-US" sz="1800">
                <a:latin typeface="微软雅黑" panose="020B0503020204020204" pitchFamily="34" charset="-122"/>
                <a:ea typeface="微软雅黑" panose="020B0503020204020204" pitchFamily="34" charset="-122"/>
                <a:sym typeface="+mn-ea"/>
              </a:rPr>
              <a:t>，年初结转和结余、年末结转和结余，均为累计结转结余。</a:t>
            </a:r>
            <a:endParaRPr lang="zh-CN" altLang="en-US" sz="1800">
              <a:latin typeface="微软雅黑" panose="020B0503020204020204" pitchFamily="34" charset="-122"/>
              <a:ea typeface="微软雅黑" panose="020B0503020204020204" pitchFamily="34" charset="-122"/>
              <a:sym typeface="+mn-ea"/>
            </a:endParaRPr>
          </a:p>
          <a:p>
            <a:pPr marL="0" indent="0">
              <a:lnSpc>
                <a:spcPct val="200000"/>
              </a:lnSpc>
              <a:buFont typeface="Arial" panose="020B0604020202020204" pitchFamily="34" charset="0"/>
              <a:buNone/>
            </a:pPr>
            <a:endParaRPr lang="zh-CN" altLang="en-US" sz="1800" b="1">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853440" y="2317115"/>
            <a:ext cx="7206615" cy="279590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a:lnSpc>
                <a:spcPct val="200000"/>
              </a:lnSpc>
              <a:buFont typeface="Arial" panose="020B0604020202020204" pitchFamily="34" charset="0"/>
              <a:buNone/>
            </a:pPr>
            <a:endParaRPr lang="zh-CN" altLang="en-US" sz="2000">
              <a:latin typeface="微软雅黑" panose="020B0503020204020204" pitchFamily="34" charset="-122"/>
              <a:ea typeface="微软雅黑" panose="020B0503020204020204" pitchFamily="34" charset="-122"/>
            </a:endParaRPr>
          </a:p>
          <a:p>
            <a:pPr marL="0" indent="0">
              <a:lnSpc>
                <a:spcPct val="20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a:t>
            </a:r>
            <a:endParaRPr lang="zh-CN" altLang="en-US" sz="200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673100" y="1356995"/>
            <a:ext cx="7991475" cy="247078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ts val="2800"/>
              </a:lnSpc>
              <a:buFont typeface="Arial" panose="020B0604020202020204" pitchFamily="34" charset="0"/>
              <a:buNone/>
            </a:pPr>
            <a:r>
              <a:rPr lang="en-US" altLang="zh-CN" sz="1800">
                <a:latin typeface="微软雅黑" panose="020B0503020204020204" pitchFamily="34" charset="-122"/>
                <a:ea typeface="微软雅黑" panose="020B0503020204020204" pitchFamily="34" charset="-122"/>
              </a:rPr>
              <a:t>      3</a:t>
            </a:r>
            <a:r>
              <a:rPr lang="zh-CN" altLang="en-US" sz="1800">
                <a:latin typeface="微软雅黑" panose="020B0503020204020204" pitchFamily="34" charset="-122"/>
                <a:ea typeface="微软雅黑" panose="020B0503020204020204" pitchFamily="34" charset="-122"/>
              </a:rPr>
              <a:t>、</a:t>
            </a:r>
            <a:r>
              <a:rPr lang="zh-CN" altLang="en-US" sz="1800">
                <a:latin typeface="微软雅黑" panose="020B0503020204020204" pitchFamily="34" charset="-122"/>
                <a:ea typeface="微软雅黑" panose="020B0503020204020204" pitchFamily="34" charset="-122"/>
                <a:sym typeface="+mn-ea"/>
              </a:rPr>
              <a:t>工会单位决算报表中</a:t>
            </a:r>
            <a:r>
              <a:rPr lang="en-US" altLang="zh-CN" sz="1800">
                <a:latin typeface="微软雅黑" panose="020B0503020204020204" pitchFamily="34" charset="-122"/>
                <a:ea typeface="微软雅黑" panose="020B0503020204020204" pitchFamily="34" charset="-122"/>
                <a:sym typeface="+mn-ea"/>
              </a:rPr>
              <a:t>“</a:t>
            </a:r>
            <a:r>
              <a:rPr lang="zh-CN" altLang="en-US" sz="1800">
                <a:latin typeface="微软雅黑" panose="020B0503020204020204" pitchFamily="34" charset="-122"/>
                <a:ea typeface="微软雅黑" panose="020B0503020204020204" pitchFamily="34" charset="-122"/>
                <a:sym typeface="+mn-ea"/>
              </a:rPr>
              <a:t>基本情况表</a:t>
            </a:r>
            <a:r>
              <a:rPr lang="en-US" altLang="zh-CN" sz="1800">
                <a:latin typeface="微软雅黑" panose="020B0503020204020204" pitchFamily="34" charset="-122"/>
                <a:ea typeface="微软雅黑" panose="020B0503020204020204" pitchFamily="34" charset="-122"/>
                <a:sym typeface="+mn-ea"/>
              </a:rPr>
              <a:t>”</a:t>
            </a:r>
            <a:r>
              <a:rPr lang="zh-CN" altLang="en-US" sz="1800">
                <a:latin typeface="微软雅黑" panose="020B0503020204020204" pitchFamily="34" charset="-122"/>
                <a:ea typeface="微软雅黑" panose="020B0503020204020204" pitchFamily="34" charset="-122"/>
                <a:sym typeface="+mn-ea"/>
              </a:rPr>
              <a:t>的填报。</a:t>
            </a:r>
            <a:endParaRPr lang="zh-CN" altLang="en-US" sz="1800">
              <a:latin typeface="微软雅黑" panose="020B0503020204020204" pitchFamily="34" charset="-122"/>
              <a:ea typeface="微软雅黑" panose="020B0503020204020204" pitchFamily="34" charset="-122"/>
              <a:sym typeface="+mn-ea"/>
            </a:endParaRPr>
          </a:p>
          <a:p>
            <a:pPr marL="0" indent="0" eaLnBrk="1" latinLnBrk="0" hangingPunct="1">
              <a:lnSpc>
                <a:spcPts val="2800"/>
              </a:lnSpc>
              <a:buFont typeface="Arial" panose="020B0604020202020204" pitchFamily="34" charset="0"/>
              <a:buNone/>
            </a:pPr>
            <a:endParaRPr lang="en-US" altLang="zh-CN" sz="1800">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1314450" y="1388110"/>
            <a:ext cx="5420360" cy="477012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47395" y="578485"/>
            <a:ext cx="7870825" cy="6004560"/>
          </a:xfrm>
          <a:prstGeom prst="rect">
            <a:avLst/>
          </a:prstGeom>
          <a:noFill/>
          <a:ln w="9525">
            <a:noFill/>
          </a:ln>
        </p:spPr>
        <p:txBody>
          <a:bodyPr wrap="square">
            <a:spAutoFit/>
          </a:bodyPr>
          <a:p>
            <a:pPr marL="0" lvl="1" indent="266700" algn="l"/>
            <a:r>
              <a:rPr lang="zh-CN" altLang="en-US" sz="2800" b="0" u="none">
                <a:latin typeface="黑体" panose="02010609060101010101" pitchFamily="49" charset="-122"/>
                <a:ea typeface="黑体" panose="02010609060101010101" pitchFamily="49" charset="-122"/>
                <a:cs typeface="黑体" panose="02010609060101010101" pitchFamily="49" charset="-122"/>
              </a:rPr>
              <a:t>五、技术支持及其他事项</a:t>
            </a:r>
            <a:endParaRPr lang="zh-CN" altLang="en-US" sz="2800" b="0" u="none">
              <a:latin typeface="仿宋_GB2312" panose="02010609030101010101" charset="-122"/>
              <a:ea typeface="仿宋_GB2312" panose="02010609030101010101" charset="-122"/>
              <a:cs typeface="仿宋_GB2312" panose="02010609030101010101" charset="-122"/>
            </a:endParaRPr>
          </a:p>
          <a:p>
            <a:pPr marL="0" lvl="1" indent="266700" algn="l"/>
            <a:r>
              <a:rPr lang="zh-CN" altLang="en-US" sz="2400" b="0" u="none">
                <a:latin typeface="仿宋_GB2312" panose="02010609030101010101" charset="-122"/>
                <a:ea typeface="仿宋_GB2312" panose="02010609030101010101" charset="-122"/>
                <a:cs typeface="仿宋_GB2312" panose="02010609030101010101" charset="-122"/>
              </a:rPr>
              <a:t>（一）技术支持。北京中科江南信息技术公司广东分公司技术支持服务专线：</a:t>
            </a:r>
            <a:r>
              <a:rPr lang="en-US" altLang="zh-CN" sz="2400" b="0" u="none">
                <a:latin typeface="仿宋_GB2312" panose="02010609030101010101" charset="-122"/>
                <a:ea typeface="仿宋_GB2312" panose="02010609030101010101" charset="-122"/>
                <a:cs typeface="仿宋_GB2312" panose="02010609030101010101" charset="-122"/>
              </a:rPr>
              <a:t>18924312241</a:t>
            </a:r>
            <a:r>
              <a:rPr lang="zh-CN" altLang="en-US" sz="2400" b="0" u="none">
                <a:latin typeface="仿宋_GB2312" panose="02010609030101010101" charset="-122"/>
                <a:ea typeface="仿宋_GB2312" panose="02010609030101010101" charset="-122"/>
                <a:cs typeface="仿宋_GB2312" panose="02010609030101010101" charset="-122"/>
              </a:rPr>
              <a:t>，</a:t>
            </a:r>
            <a:r>
              <a:rPr lang="en-US" altLang="zh-CN" sz="2400" b="0" u="none">
                <a:latin typeface="仿宋_GB2312" panose="02010609030101010101" charset="-122"/>
                <a:ea typeface="仿宋_GB2312" panose="02010609030101010101" charset="-122"/>
                <a:cs typeface="仿宋_GB2312" panose="02010609030101010101" charset="-122"/>
              </a:rPr>
              <a:t>19128613116</a:t>
            </a:r>
            <a:r>
              <a:rPr lang="zh-CN" altLang="en-US" sz="2400" b="0" u="none">
                <a:latin typeface="仿宋_GB2312" panose="02010609030101010101" charset="-122"/>
                <a:ea typeface="仿宋_GB2312" panose="02010609030101010101" charset="-122"/>
                <a:cs typeface="仿宋_GB2312" panose="02010609030101010101" charset="-122"/>
              </a:rPr>
              <a:t>。全总技术支持热线：</a:t>
            </a:r>
            <a:r>
              <a:rPr lang="en-US" altLang="zh-CN" sz="2400" b="0" u="none">
                <a:latin typeface="仿宋_GB2312" panose="02010609030101010101" charset="-122"/>
                <a:ea typeface="仿宋_GB2312" panose="02010609030101010101" charset="-122"/>
                <a:cs typeface="仿宋_GB2312" panose="02010609030101010101" charset="-122"/>
              </a:rPr>
              <a:t>4006681777</a:t>
            </a:r>
            <a:r>
              <a:rPr lang="zh-CN" altLang="en-US" sz="2400" b="0" u="none">
                <a:latin typeface="仿宋_GB2312" panose="02010609030101010101" charset="-122"/>
                <a:ea typeface="仿宋_GB2312" panose="02010609030101010101" charset="-122"/>
                <a:cs typeface="仿宋_GB2312" panose="02010609030101010101" charset="-122"/>
              </a:rPr>
              <a:t>。（二）决算汇总平台登陆网址为：</a:t>
            </a:r>
            <a:r>
              <a:rPr lang="en-US" altLang="zh-CN" sz="2400" b="0" u="none">
                <a:latin typeface="仿宋_GB2312" panose="02010609030101010101" charset="-122"/>
                <a:ea typeface="仿宋_GB2312" panose="02010609030101010101" charset="-122"/>
                <a:cs typeface="仿宋_GB2312" panose="02010609030101010101" charset="-122"/>
              </a:rPr>
              <a:t>https://work.acftu.org</a:t>
            </a:r>
            <a:r>
              <a:rPr lang="zh-CN" altLang="en-US" sz="2400" b="0" u="none">
                <a:latin typeface="仿宋_GB2312" panose="02010609030101010101" charset="-122"/>
                <a:ea typeface="仿宋_GB2312" panose="02010609030101010101" charset="-122"/>
                <a:cs typeface="仿宋_GB2312" panose="02010609030101010101" charset="-122"/>
              </a:rPr>
              <a:t>。（三）单机版下载地址：</a:t>
            </a:r>
            <a:r>
              <a:rPr lang="en-US" altLang="zh-CN" sz="2400" b="0" u="sng">
                <a:solidFill>
                  <a:srgbClr val="FF0000"/>
                </a:solidFill>
                <a:latin typeface="仿宋_GB2312" panose="02010609030101010101" charset="-122"/>
                <a:ea typeface="仿宋_GB2312" panose="02010609030101010101" charset="-122"/>
                <a:cs typeface="仿宋_GB2312" panose="02010609030101010101" charset="-122"/>
                <a:hlinkClick r:id="rId1"/>
              </a:rPr>
              <a:t>https://ghcwyth.acftu.org/</a:t>
            </a:r>
            <a:r>
              <a:rPr lang="zh-CN" altLang="en-US" sz="2400" b="0" u="none">
                <a:latin typeface="仿宋_GB2312" panose="02010609030101010101" charset="-122"/>
                <a:ea typeface="仿宋_GB2312" panose="02010609030101010101" charset="-122"/>
                <a:cs typeface="仿宋_GB2312" panose="02010609030101010101" charset="-122"/>
              </a:rPr>
              <a:t>。</a:t>
            </a:r>
            <a:endParaRPr lang="zh-CN" altLang="en-US" sz="2400" b="0" u="none">
              <a:latin typeface="仿宋_GB2312" panose="02010609030101010101" charset="-122"/>
              <a:ea typeface="仿宋_GB2312" panose="02010609030101010101" charset="-122"/>
              <a:cs typeface="仿宋_GB2312" panose="02010609030101010101" charset="-122"/>
            </a:endParaRPr>
          </a:p>
          <a:p>
            <a:pPr marL="0" lvl="1" indent="266700" algn="l"/>
            <a:r>
              <a:rPr lang="zh-CN" altLang="en-US" sz="2400" b="0" u="none">
                <a:latin typeface="仿宋_GB2312" panose="02010609030101010101" charset="-122"/>
                <a:ea typeface="仿宋_GB2312" panose="02010609030101010101" charset="-122"/>
                <a:cs typeface="仿宋_GB2312" panose="02010609030101010101" charset="-122"/>
              </a:rPr>
              <a:t>         </a:t>
            </a:r>
            <a:endParaRPr lang="zh-CN" altLang="en-US" sz="2400" b="0" u="none">
              <a:latin typeface="仿宋_GB2312" panose="02010609030101010101" charset="-122"/>
              <a:ea typeface="仿宋_GB2312" panose="02010609030101010101" charset="-122"/>
              <a:cs typeface="仿宋_GB2312" panose="02010609030101010101" charset="-122"/>
            </a:endParaRPr>
          </a:p>
          <a:p>
            <a:pPr marL="0" lvl="1" indent="266700" algn="l"/>
            <a:r>
              <a:rPr lang="zh-CN" altLang="en-US" sz="2400" b="0" u="none">
                <a:latin typeface="仿宋_GB2312" panose="02010609030101010101" charset="-122"/>
                <a:ea typeface="仿宋_GB2312" panose="02010609030101010101" charset="-122"/>
                <a:cs typeface="仿宋_GB2312" panose="02010609030101010101" charset="-122"/>
              </a:rPr>
              <a:t>  广东工会决算编报</a:t>
            </a:r>
            <a:r>
              <a:rPr lang="en-US" altLang="zh-CN" sz="2400" b="0" u="none">
                <a:latin typeface="仿宋_GB2312" panose="02010609030101010101" charset="-122"/>
                <a:ea typeface="仿宋_GB2312" panose="02010609030101010101" charset="-122"/>
                <a:cs typeface="仿宋_GB2312" panose="02010609030101010101" charset="-122"/>
              </a:rPr>
              <a:t>1</a:t>
            </a:r>
            <a:r>
              <a:rPr lang="zh-CN" altLang="en-US" sz="2400" b="0" u="none">
                <a:latin typeface="仿宋_GB2312" panose="02010609030101010101" charset="-122"/>
                <a:ea typeface="仿宋_GB2312" panose="02010609030101010101" charset="-122"/>
                <a:cs typeface="仿宋_GB2312" panose="02010609030101010101" charset="-122"/>
              </a:rPr>
              <a:t>群、</a:t>
            </a:r>
            <a:r>
              <a:rPr lang="en-US" altLang="zh-CN" sz="2400" b="0" u="none">
                <a:latin typeface="仿宋_GB2312" panose="02010609030101010101" charset="-122"/>
                <a:ea typeface="仿宋_GB2312" panose="02010609030101010101" charset="-122"/>
                <a:cs typeface="仿宋_GB2312" panose="02010609030101010101" charset="-122"/>
              </a:rPr>
              <a:t>2</a:t>
            </a:r>
            <a:r>
              <a:rPr lang="zh-CN" altLang="en-US" sz="2400" b="0" u="none">
                <a:latin typeface="仿宋_GB2312" panose="02010609030101010101" charset="-122"/>
                <a:ea typeface="仿宋_GB2312" panose="02010609030101010101" charset="-122"/>
                <a:cs typeface="仿宋_GB2312" panose="02010609030101010101" charset="-122"/>
              </a:rPr>
              <a:t>群继续使用，后续会有</a:t>
            </a:r>
            <a:r>
              <a:rPr lang="zh-CN" altLang="en-US" sz="2400">
                <a:latin typeface="仿宋_GB2312" panose="02010609030101010101" charset="-122"/>
                <a:ea typeface="仿宋_GB2312" panose="02010609030101010101" charset="-122"/>
                <a:cs typeface="仿宋_GB2312" panose="02010609030101010101" charset="-122"/>
                <a:sym typeface="+mn-ea"/>
              </a:rPr>
              <a:t>北京中科江南信息技术公司广东分公司技术人员加入提供技术支持。请各单位通知已经不再负责决算报告填报工作的人员把单位新成员拉入此群后退出！</a:t>
            </a:r>
            <a:r>
              <a:rPr lang="zh-CN" altLang="en-US" sz="2400">
                <a:solidFill>
                  <a:schemeClr val="bg1"/>
                </a:solidFill>
                <a:uFillTx/>
                <a:sym typeface="+mn-ea"/>
              </a:rPr>
              <a:t>经不再负责决算报告填报工作的人员把单位新成员拉入此群后退出！再负责决算报告</a:t>
            </a:r>
            <a:endParaRPr lang="zh-CN" altLang="en-US" sz="2400" b="0" u="none">
              <a:latin typeface="仿宋_GB2312" panose="02010609030101010101" charset="-122"/>
              <a:ea typeface="仿宋_GB2312" panose="02010609030101010101" charset="-122"/>
              <a:cs typeface="仿宋_GB2312" panose="02010609030101010101" charset="-122"/>
            </a:endParaRPr>
          </a:p>
          <a:p>
            <a:endParaRPr lang="zh-CN" altLang="en-US"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6"/>
          <p:cNvSpPr>
            <a:spLocks noChangeArrowheads="1"/>
          </p:cNvSpPr>
          <p:nvPr/>
        </p:nvSpPr>
        <p:spPr bwMode="auto">
          <a:xfrm>
            <a:off x="0" y="23813"/>
            <a:ext cx="8293100" cy="952500"/>
          </a:xfrm>
          <a:prstGeom prst="rect">
            <a:avLst/>
          </a:prstGeom>
          <a:solidFill>
            <a:schemeClr val="bg1"/>
          </a:solidFill>
          <a:ln w="12700" cap="flat" cmpd="sng">
            <a:noFill/>
            <a:beve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43" name="1 Título"/>
          <p:cNvSpPr>
            <a:spLocks noChangeArrowheads="1"/>
          </p:cNvSpPr>
          <p:nvPr/>
        </p:nvSpPr>
        <p:spPr bwMode="auto">
          <a:xfrm>
            <a:off x="1693863" y="2530475"/>
            <a:ext cx="5902325" cy="863600"/>
          </a:xfrm>
          <a:prstGeom prst="rect">
            <a:avLst/>
          </a:prstGeom>
          <a:noFill/>
          <a:ln w="9525" cmpd="sng">
            <a:noFill/>
            <a:bevel/>
          </a:ln>
        </p:spPr>
        <p:txBody>
          <a:bodyPr anchor="ctr"/>
          <a:lstStyle/>
          <a:p>
            <a:pPr algn="ctr"/>
            <a:r>
              <a:rPr lang="zh-CN" altLang="en-US" sz="60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rPr>
              <a:t>谢谢大家!</a:t>
            </a:r>
            <a:endParaRPr lang="zh-CN" altLang="en-US" sz="6000" b="1">
              <a:solidFill>
                <a:srgbClr val="F5A200"/>
              </a:solidFill>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pitchFamily="49" charset="-122"/>
            </a:endParaRPr>
          </a:p>
        </p:txBody>
      </p:sp>
      <p:sp>
        <p:nvSpPr>
          <p:cNvPr id="35844" name="Rectangle 9"/>
          <p:cNvSpPr>
            <a:spLocks noChangeArrowheads="1"/>
          </p:cNvSpPr>
          <p:nvPr/>
        </p:nvSpPr>
        <p:spPr bwMode="auto">
          <a:xfrm>
            <a:off x="0" y="5435600"/>
            <a:ext cx="9144000" cy="1422400"/>
          </a:xfrm>
          <a:prstGeom prst="rect">
            <a:avLst/>
          </a:prstGeom>
          <a:solidFill>
            <a:srgbClr val="8EC31E"/>
          </a:solidFill>
          <a:ln w="9525" cmpd="sng">
            <a:noFill/>
            <a:bevel/>
          </a:ln>
        </p:spPr>
        <p:txBody>
          <a:bodyPr anchor="ctr"/>
          <a:lstStyle/>
          <a:p>
            <a:pPr algn="ctr"/>
            <a:endParaRPr lang="zh-CN" altLang="zh-CN" sz="1300">
              <a:solidFill>
                <a:srgbClr val="FFFFFF"/>
              </a:solidFill>
              <a:latin typeface="宋体" panose="02010600030101010101" pitchFamily="2" charset="-122"/>
              <a:sym typeface="宋体" panose="02010600030101010101" pitchFamily="2" charset="-122"/>
            </a:endParaRPr>
          </a:p>
        </p:txBody>
      </p:sp>
      <p:sp>
        <p:nvSpPr>
          <p:cNvPr id="35845" name="矩形 2"/>
          <p:cNvSpPr>
            <a:spLocks noChangeArrowheads="1"/>
          </p:cNvSpPr>
          <p:nvPr/>
        </p:nvSpPr>
        <p:spPr bwMode="auto">
          <a:xfrm>
            <a:off x="7596188" y="6613525"/>
            <a:ext cx="80962" cy="184150"/>
          </a:xfrm>
          <a:prstGeom prst="rect">
            <a:avLst/>
          </a:prstGeom>
          <a:solidFill>
            <a:srgbClr val="00B050"/>
          </a:solidFill>
          <a:ln w="12700" cap="flat" cmpd="sng">
            <a:solidFill>
              <a:srgbClr val="00B05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5846" name="文本框 1"/>
          <p:cNvSpPr>
            <a:spLocks noChangeArrowheads="1"/>
          </p:cNvSpPr>
          <p:nvPr/>
        </p:nvSpPr>
        <p:spPr bwMode="auto">
          <a:xfrm>
            <a:off x="7677150" y="6570663"/>
            <a:ext cx="1458913" cy="276225"/>
          </a:xfrm>
          <a:prstGeom prst="rect">
            <a:avLst/>
          </a:prstGeom>
          <a:noFill/>
          <a:ln w="9525">
            <a:noFill/>
            <a:miter lim="800000"/>
          </a:ln>
        </p:spPr>
        <p:txBody>
          <a:bodyPr>
            <a:spAutoFit/>
          </a:bodyPr>
          <a:lstStyle/>
          <a:p>
            <a:pPr algn="ctr"/>
            <a:r>
              <a:rPr lang="zh-CN" altLang="en-US" sz="1200" b="1">
                <a:latin typeface="楷体" panose="02010609060101010101" pitchFamily="49" charset="-122"/>
                <a:ea typeface="楷体" panose="02010609060101010101" pitchFamily="49" charset="-122"/>
                <a:sym typeface="楷体" panose="02010609060101010101" pitchFamily="49" charset="-122"/>
              </a:rPr>
              <a:t>财务与资产管理部</a:t>
            </a:r>
            <a:endParaRPr lang="zh-CN" altLang="en-US" sz="1200" b="1">
              <a:latin typeface="楷体" panose="02010609060101010101" pitchFamily="49" charset="-122"/>
              <a:ea typeface="楷体" panose="02010609060101010101" pitchFamily="49" charset="-122"/>
              <a:sym typeface="楷体" panose="02010609060101010101" pitchFamily="49" charset="-122"/>
            </a:endParaRPr>
          </a:p>
        </p:txBody>
      </p:sp>
      <p:sp>
        <p:nvSpPr>
          <p:cNvPr id="35847" name="矩形 9"/>
          <p:cNvSpPr>
            <a:spLocks noChangeArrowheads="1"/>
          </p:cNvSpPr>
          <p:nvPr/>
        </p:nvSpPr>
        <p:spPr bwMode="auto">
          <a:xfrm>
            <a:off x="7521575" y="6613525"/>
            <a:ext cx="74613" cy="184150"/>
          </a:xfrm>
          <a:prstGeom prst="rect">
            <a:avLst/>
          </a:prstGeom>
          <a:solidFill>
            <a:srgbClr val="757070"/>
          </a:solidFill>
          <a:ln w="12700" cap="flat" cmpd="sng">
            <a:solidFill>
              <a:srgbClr val="757070"/>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5843"/>
                                        </p:tgtEl>
                                        <p:attrNameLst>
                                          <p:attrName>style.visibility</p:attrName>
                                        </p:attrNameLst>
                                      </p:cBhvr>
                                      <p:to>
                                        <p:strVal val="visible"/>
                                      </p:to>
                                    </p:set>
                                    <p:anim calcmode="lin" valueType="num">
                                      <p:cBhvr>
                                        <p:cTn id="7" dur="500" fill="hold"/>
                                        <p:tgtEl>
                                          <p:spTgt spid="358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3"/>
                                        </p:tgtEl>
                                        <p:attrNameLst>
                                          <p:attrName>ppt_y</p:attrName>
                                        </p:attrNameLst>
                                      </p:cBhvr>
                                      <p:tavLst>
                                        <p:tav tm="0">
                                          <p:val>
                                            <p:strVal val="#ppt_y"/>
                                          </p:val>
                                        </p:tav>
                                        <p:tav tm="100000">
                                          <p:val>
                                            <p:strVal val="#ppt_y"/>
                                          </p:val>
                                        </p:tav>
                                      </p:tavLst>
                                    </p:anim>
                                    <p:anim calcmode="lin" valueType="num">
                                      <p:cBhvr>
                                        <p:cTn id="9" dur="500" fill="hold"/>
                                        <p:tgtEl>
                                          <p:spTgt spid="358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3"/>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8650" y="1017905"/>
            <a:ext cx="8096250" cy="5314950"/>
          </a:xfrm>
          <a:prstGeom prst="rect">
            <a:avLst/>
          </a:prstGeom>
          <a:solidFill>
            <a:schemeClr val="bg1"/>
          </a:solidFill>
          <a:ln w="25400">
            <a:solidFill>
              <a:srgbClr val="92D050"/>
            </a:solidFill>
            <a:prstDash val="dash"/>
            <a:bevel/>
          </a:ln>
        </p:spPr>
        <p:txBody>
          <a:bodyPr/>
          <a:lstStyle/>
          <a:p>
            <a:pPr marL="0" indent="0">
              <a:lnSpc>
                <a:spcPct val="20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一、</a:t>
            </a:r>
            <a:r>
              <a:rPr sz="2400" dirty="0">
                <a:latin typeface="微软雅黑" panose="020B0503020204020204" pitchFamily="34" charset="-122"/>
                <a:ea typeface="微软雅黑" panose="020B0503020204020204" pitchFamily="34" charset="-122"/>
              </a:rPr>
              <a:t>《2022年度工会决算报告》</a:t>
            </a:r>
            <a:r>
              <a:rPr lang="zh-CN" sz="2400" dirty="0">
                <a:latin typeface="微软雅黑" panose="020B0503020204020204" pitchFamily="34" charset="-122"/>
                <a:ea typeface="微软雅黑" panose="020B0503020204020204" pitchFamily="34" charset="-122"/>
              </a:rPr>
              <a:t>编制总体要求</a:t>
            </a:r>
            <a:endParaRPr lang="zh-CN" sz="2400" dirty="0">
              <a:latin typeface="微软雅黑" panose="020B0503020204020204" pitchFamily="34" charset="-122"/>
              <a:ea typeface="微软雅黑" panose="020B0503020204020204" pitchFamily="34" charset="-122"/>
            </a:endParaRPr>
          </a:p>
          <a:p>
            <a:pPr marL="0" indent="0">
              <a:lnSpc>
                <a:spcPct val="20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（一）提高思想认识、加强组织协调。</a:t>
            </a:r>
            <a:endParaRPr lang="zh-CN" altLang="en-US" sz="2400" dirty="0">
              <a:latin typeface="微软雅黑" panose="020B0503020204020204" pitchFamily="34" charset="-122"/>
              <a:ea typeface="微软雅黑" panose="020B0503020204020204" pitchFamily="34" charset="-122"/>
            </a:endParaRPr>
          </a:p>
          <a:p>
            <a:pPr marL="0" indent="0">
              <a:lnSpc>
                <a:spcPct val="20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sym typeface="+mn-ea"/>
              </a:rPr>
              <a:t>（二）严格决算编审、狠抓数据质量。</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20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sym typeface="+mn-ea"/>
              </a:rPr>
              <a:t>（三）挖掘数据价值、强化分析利用。</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200000"/>
              </a:lnSpc>
              <a:buFont typeface="Arial" panose="020B0604020202020204" pitchFamily="34" charset="0"/>
              <a:buNone/>
            </a:pPr>
            <a:r>
              <a:rPr lang="zh-CN" altLang="en-US" sz="2400" dirty="0">
                <a:latin typeface="微软雅黑" panose="020B0503020204020204" pitchFamily="34" charset="-122"/>
                <a:ea typeface="微软雅黑" panose="020B0503020204020204" pitchFamily="34" charset="-122"/>
              </a:rPr>
              <a:t>     </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二、</a:t>
            </a:r>
            <a:r>
              <a:rPr sz="2400" dirty="0">
                <a:latin typeface="微软雅黑" panose="020B0503020204020204" pitchFamily="34" charset="-122"/>
                <a:ea typeface="微软雅黑" panose="020B0503020204020204" pitchFamily="34" charset="-122"/>
                <a:sym typeface="+mn-ea"/>
              </a:rPr>
              <a:t>《2022年度工会决算报告》</a:t>
            </a:r>
            <a:r>
              <a:rPr lang="zh-CN" altLang="en-US" sz="2400">
                <a:latin typeface="微软雅黑" panose="020B0503020204020204" pitchFamily="34" charset="-122"/>
                <a:ea typeface="微软雅黑" panose="020B0503020204020204" pitchFamily="34" charset="-122"/>
              </a:rPr>
              <a:t>编报要求。</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（一）编报范围。各级工会组织和工会所属事业单位、企业、协会（学会、基金会）等纳入编报范围，均须逐户编报《2022年度工会决算报告》。</a:t>
            </a:r>
            <a:endParaRPr lang="zh-CN" altLang="en-US" sz="20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a:t>
            </a:r>
            <a:endParaRPr lang="zh-CN" altLang="en-US" sz="200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978660" y="2733675"/>
            <a:ext cx="5156200" cy="333121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7" name="直接连接符 6"/>
          <p:cNvCxnSpPr/>
          <p:nvPr/>
        </p:nvCxnSpPr>
        <p:spPr>
          <a:xfrm>
            <a:off x="548005" y="743585"/>
            <a:ext cx="3411855"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p:spPr>
      </p:cxnSp>
      <p:sp>
        <p:nvSpPr>
          <p:cNvPr id="6147" name="内容占位符 2"/>
          <p:cNvSpPr>
            <a:spLocks noGrp="1" noChangeArrowheads="1"/>
          </p:cNvSpPr>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a:lstStyle>
          <a:p>
            <a:pPr marL="0" indent="0" eaLnBrk="1" latinLnBrk="0" hangingPunct="1">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a:t>
            </a:r>
            <a:r>
              <a:rPr lang="zh-CN" altLang="en-US" sz="1600">
                <a:latin typeface="微软雅黑" panose="020B0503020204020204" pitchFamily="34" charset="-122"/>
                <a:ea typeface="微软雅黑" panose="020B0503020204020204" pitchFamily="34" charset="-122"/>
              </a:rPr>
              <a:t>（二）布置及上报。</a:t>
            </a:r>
            <a:endParaRPr lang="zh-CN" altLang="en-US" sz="16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各地级以上市总工会，省属产业、厅局、集团工会应按照《工会决算报告制度》的要求，向所辖工会单位布置相关工作。各级工会单位应当按照要求及规定时间，按财务隶属关系向上级工会或主管工会上报本单位工会决算报告资料。</a:t>
            </a:r>
            <a:endParaRPr lang="zh-CN" altLang="en-US" sz="16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a:t>
            </a:r>
            <a:r>
              <a:rPr lang="zh-CN" altLang="en-US" sz="1600">
                <a:latin typeface="微软雅黑" panose="020B0503020204020204" pitchFamily="34" charset="-122"/>
                <a:ea typeface="微软雅黑" panose="020B0503020204020204" pitchFamily="34" charset="-122"/>
                <a:sym typeface="+mn-ea"/>
              </a:rPr>
              <a:t>各地级以上市总工会，省属产业、厅局、集团工会</a:t>
            </a:r>
            <a:r>
              <a:rPr lang="zh-CN" altLang="en-US" sz="1600">
                <a:latin typeface="微软雅黑" panose="020B0503020204020204" pitchFamily="34" charset="-122"/>
                <a:ea typeface="微软雅黑" panose="020B0503020204020204" pitchFamily="34" charset="-122"/>
              </a:rPr>
              <a:t>需在规定时间内收集完成所辖各级工会单位决算报告后进行审核，并按工会组织（含基层工会）、事业类单位、企业类单位、社团类单位分别进行汇总，完成审核后报省总工会。</a:t>
            </a:r>
            <a:endParaRPr lang="zh-CN" altLang="en-US" sz="16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请于2023年5月15日前，将决算汇总表、决算总体情况说明（含电子数据和纸质备案材料）报至广东省总工会财务部。</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rPr>
              <a:t>三、具体编报模式及指引</a:t>
            </a:r>
            <a:endParaRPr lang="zh-CN" altLang="en-US" sz="20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（一）编报平台。按照全国总工会“财务一体化”建设思路，2022年工会决算报告整合在“全国总工会财务一体化——决算汇总”模块中。</a:t>
            </a:r>
            <a:endParaRPr lang="zh-CN" altLang="en-US" sz="20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endParaRPr lang="zh-CN" altLang="en-US" sz="200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1951990" y="2545080"/>
            <a:ext cx="3024505" cy="357949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en-US" sz="2400">
                <a:latin typeface="微软雅黑" panose="020B0503020204020204" pitchFamily="34" charset="-122"/>
                <a:ea typeface="微软雅黑" panose="020B0503020204020204" pitchFamily="34" charset="-122"/>
              </a:rPr>
              <a:t>    </a:t>
            </a:r>
            <a:r>
              <a:rPr sz="2400">
                <a:latin typeface="微软雅黑" panose="020B0503020204020204" pitchFamily="34" charset="-122"/>
                <a:ea typeface="微软雅黑" panose="020B0503020204020204" pitchFamily="34" charset="-122"/>
              </a:rPr>
              <a:t>（二）编报模式。</a:t>
            </a:r>
            <a:endParaRPr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sz="2400">
                <a:latin typeface="微软雅黑" panose="020B0503020204020204" pitchFamily="34" charset="-122"/>
                <a:ea typeface="微软雅黑" panose="020B0503020204020204" pitchFamily="34" charset="-122"/>
              </a:rPr>
              <a:t>      </a:t>
            </a:r>
            <a:r>
              <a:rPr sz="2400">
                <a:latin typeface="仿宋_GB2312" panose="02010609030101010101" charset="-122"/>
                <a:ea typeface="仿宋_GB2312" panose="02010609030101010101" charset="-122"/>
              </a:rPr>
              <a:t>决算汇总平台分为网络版和单机版两种模式：</a:t>
            </a:r>
            <a:endParaRPr sz="2400">
              <a:latin typeface="仿宋_GB2312" panose="02010609030101010101" charset="-122"/>
              <a:ea typeface="仿宋_GB2312" panose="02010609030101010101" charset="-122"/>
            </a:endParaRPr>
          </a:p>
          <a:p>
            <a:pPr marL="0" indent="0" eaLnBrk="1" latinLnBrk="0" hangingPunct="1">
              <a:lnSpc>
                <a:spcPct val="150000"/>
              </a:lnSpc>
              <a:buFont typeface="Arial" panose="020B0604020202020204" pitchFamily="34" charset="0"/>
              <a:buNone/>
            </a:pPr>
            <a:r>
              <a:rPr sz="2400">
                <a:latin typeface="仿宋_GB2312" panose="02010609030101010101" charset="-122"/>
                <a:ea typeface="仿宋_GB2312" panose="02010609030101010101" charset="-122"/>
              </a:rPr>
              <a:t>    </a:t>
            </a:r>
            <a:r>
              <a:rPr sz="2400">
                <a:latin typeface="仿宋_GB2312" panose="02010609030101010101" charset="-122"/>
                <a:ea typeface="仿宋_GB2312" panose="02010609030101010101" charset="-122"/>
                <a:cs typeface="Arial" panose="020B0604020202020204" pitchFamily="34" charset="0"/>
              </a:rPr>
              <a:t>●</a:t>
            </a:r>
            <a:r>
              <a:rPr sz="2400">
                <a:latin typeface="仿宋_GB2312" panose="02010609030101010101" charset="-122"/>
                <a:ea typeface="仿宋_GB2312" panose="02010609030101010101" charset="-122"/>
              </a:rPr>
              <a:t>基层工会及各级工会所属企事业、社团组织采用单机版形式编制决算报告，编制完成后将决算文件导出报送上级工会。</a:t>
            </a:r>
            <a:endParaRPr sz="2400">
              <a:latin typeface="仿宋_GB2312" panose="02010609030101010101" charset="-122"/>
              <a:ea typeface="仿宋_GB2312" panose="02010609030101010101" charset="-122"/>
            </a:endParaRPr>
          </a:p>
          <a:p>
            <a:pPr marL="0" indent="0" eaLnBrk="1" latinLnBrk="0" hangingPunct="1">
              <a:lnSpc>
                <a:spcPct val="150000"/>
              </a:lnSpc>
              <a:buFont typeface="Arial" panose="020B0604020202020204" pitchFamily="34" charset="0"/>
              <a:buNone/>
            </a:pPr>
            <a:r>
              <a:rPr sz="2400">
                <a:latin typeface="仿宋_GB2312" panose="02010609030101010101" charset="-122"/>
                <a:ea typeface="仿宋_GB2312" panose="02010609030101010101" charset="-122"/>
              </a:rPr>
              <a:t>    </a:t>
            </a:r>
            <a:r>
              <a:rPr sz="2400">
                <a:latin typeface="仿宋_GB2312" panose="02010609030101010101" charset="-122"/>
                <a:ea typeface="仿宋_GB2312" panose="02010609030101010101" charset="-122"/>
                <a:cs typeface="Arial" panose="020B0604020202020204" pitchFamily="34" charset="0"/>
              </a:rPr>
              <a:t>●</a:t>
            </a:r>
            <a:r>
              <a:rPr sz="2400">
                <a:latin typeface="仿宋_GB2312" panose="02010609030101010101" charset="-122"/>
                <a:ea typeface="仿宋_GB2312" panose="02010609030101010101" charset="-122"/>
              </a:rPr>
              <a:t>县级以上工会直接在决算汇总平台中编制本级决算、将接收到的基层工会和所属单位决算报告导入该平台，并完成所辖单位的汇总。</a:t>
            </a:r>
            <a:endParaRPr sz="2400">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0690" y="1402398"/>
            <a:ext cx="8229600" cy="1143000"/>
          </a:xfrm>
        </p:spPr>
        <p:txBody>
          <a:bodyPr/>
          <a:p>
            <a:pPr marL="0" algn="l">
              <a:lnSpc>
                <a:spcPct val="150000"/>
              </a:lnSpc>
              <a:spcBef>
                <a:spcPts val="1000"/>
              </a:spcBef>
              <a:buFont typeface="Arial" panose="020B0604020202020204" pitchFamily="34" charset="0"/>
            </a:pPr>
            <a:r>
              <a:rPr lang="en-US" altLang="zh-CN" sz="2000" kern="1200">
                <a:latin typeface="微软雅黑" panose="020B0503020204020204" pitchFamily="34" charset="-122"/>
                <a:ea typeface="微软雅黑" panose="020B0503020204020204" pitchFamily="34" charset="-122"/>
                <a:cs typeface="+mn-cs"/>
                <a:sym typeface="+mn-ea"/>
              </a:rPr>
              <a:t>      </a:t>
            </a:r>
            <a:r>
              <a:rPr lang="zh-CN" altLang="en-US" sz="2000" kern="1200">
                <a:latin typeface="微软雅黑" panose="020B0503020204020204" pitchFamily="34" charset="-122"/>
                <a:ea typeface="微软雅黑" panose="020B0503020204020204" pitchFamily="34" charset="-122"/>
                <a:cs typeface="+mn-cs"/>
                <a:sym typeface="+mn-ea"/>
              </a:rPr>
              <a:t>省属产业工会：本级启用网络版、下级有汇总节点的（地市级、县级）用网络版，基层用单机版。</a:t>
            </a:r>
            <a:br>
              <a:rPr lang="zh-CN" altLang="en-US" sz="2000" kern="1200">
                <a:latin typeface="微软雅黑" panose="020B0503020204020204" pitchFamily="34" charset="-122"/>
                <a:ea typeface="微软雅黑" panose="020B0503020204020204" pitchFamily="34" charset="-122"/>
                <a:cs typeface="+mn-cs"/>
              </a:rPr>
            </a:br>
            <a:r>
              <a:rPr lang="zh-CN" altLang="en-US" sz="2000" kern="1200">
                <a:latin typeface="微软雅黑" panose="020B0503020204020204" pitchFamily="34" charset="-122"/>
                <a:ea typeface="微软雅黑" panose="020B0503020204020204" pitchFamily="34" charset="-122"/>
                <a:cs typeface="+mn-cs"/>
              </a:rPr>
              <a:t>      省属厅局</a:t>
            </a:r>
            <a:r>
              <a:rPr lang="zh-CN" altLang="en-US" sz="2000" kern="1200">
                <a:latin typeface="微软雅黑" panose="020B0503020204020204" pitchFamily="34" charset="-122"/>
                <a:ea typeface="微软雅黑" panose="020B0503020204020204" pitchFamily="34" charset="-122"/>
                <a:cs typeface="+mn-cs"/>
                <a:sym typeface="+mn-ea"/>
              </a:rPr>
              <a:t>集团公司，本级启用网络版，二级由一级工会视情况用网络版或单机版，三级及以下用单机版。</a:t>
            </a:r>
            <a:endParaRPr lang="zh-CN" altLang="en-US" sz="2000" kern="120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noChangeArrowheads="1"/>
          </p:cNvSpPr>
          <p:nvPr>
            <p:ph idx="4294967295"/>
          </p:nvPr>
        </p:nvSpPr>
        <p:spPr bwMode="auto">
          <a:xfrm>
            <a:off x="620395" y="793750"/>
            <a:ext cx="8096250" cy="5314950"/>
          </a:xfrm>
          <a:prstGeom prst="rect">
            <a:avLst/>
          </a:prstGeom>
          <a:solidFill>
            <a:schemeClr val="bg1"/>
          </a:solidFill>
          <a:ln w="25400">
            <a:solidFill>
              <a:srgbClr val="92D050"/>
            </a:solidFill>
            <a:prstDash val="dash"/>
            <a:bevel/>
          </a:ln>
        </p:spPr>
        <p:txBody>
          <a:bodyPr/>
          <a:lstStyle/>
          <a:p>
            <a:pPr marL="0" indent="0" eaLnBrk="1" latinLnBrk="0" hangingPunct="1">
              <a:lnSpc>
                <a:spcPct val="150000"/>
              </a:lnSpc>
              <a:buFont typeface="Arial" panose="020B0604020202020204" pitchFamily="34" charset="0"/>
              <a:buNone/>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（三）确认下级单位和用户信息。</a:t>
            </a:r>
            <a:endParaRPr lang="zh-CN" altLang="en-US" sz="2400">
              <a:latin typeface="微软雅黑" panose="020B0503020204020204" pitchFamily="34" charset="-122"/>
              <a:ea typeface="微软雅黑" panose="020B0503020204020204" pitchFamily="34" charset="-122"/>
            </a:endParaRPr>
          </a:p>
          <a:p>
            <a:pPr marL="0" indent="0" eaLnBrk="1" latinLnBrk="0" hangingPunct="1">
              <a:lnSpc>
                <a:spcPct val="150000"/>
              </a:lnSpc>
              <a:buFont typeface="Arial" panose="020B0604020202020204" pitchFamily="34" charset="0"/>
              <a:buNone/>
            </a:pPr>
            <a:r>
              <a:rPr lang="zh-CN" altLang="en-US" sz="2000">
                <a:latin typeface="仿宋_GB2312" panose="02010609030101010101" charset="-122"/>
                <a:ea typeface="仿宋_GB2312" panose="02010609030101010101" charset="-122"/>
              </a:rPr>
              <a:t>    县级以上工会需自上而下逐级确认下级工会的单位信息及用户信息，在确保单位目录树准确再自下而上编报决算报告。</a:t>
            </a:r>
            <a:endParaRPr lang="zh-CN" altLang="en-US" sz="2000">
              <a:latin typeface="仿宋_GB2312" panose="02010609030101010101" charset="-122"/>
              <a:ea typeface="仿宋_GB2312" panose="02010609030101010101" charset="-122"/>
            </a:endParaRPr>
          </a:p>
          <a:p>
            <a:pPr marL="0" indent="0" eaLnBrk="1" latinLnBrk="0" hangingPunct="1">
              <a:lnSpc>
                <a:spcPct val="150000"/>
              </a:lnSpc>
              <a:buFont typeface="Arial" panose="020B0604020202020204" pitchFamily="34" charset="0"/>
              <a:buNone/>
            </a:pPr>
            <a:r>
              <a:rPr lang="zh-CN" altLang="en-US" sz="2000">
                <a:latin typeface="仿宋_GB2312" panose="02010609030101010101" charset="-122"/>
                <a:ea typeface="仿宋_GB2312" panose="02010609030101010101" charset="-122"/>
              </a:rPr>
              <a:t>    各地级以上市总工会财务部，省级产业工会,省直机关工会，中央驻穗单位和省属（集团）公司及厅（局）工会用户需填写“单位操作用户信息收集表”（见附件）后发送至邮箱shengzongcwb@163.com。地级以上市总工会、省属产业、厅局集团工会以下各级工会用户信息由上一级工会收集确认。</a:t>
            </a:r>
            <a:endParaRPr lang="zh-CN" altLang="en-US" sz="2000">
              <a:latin typeface="仿宋_GB2312" panose="02010609030101010101" charset="-122"/>
              <a:ea typeface="仿宋_GB2312" panose="02010609030101010101" charset="-122"/>
            </a:endParaRPr>
          </a:p>
          <a:p>
            <a:pPr marL="0" indent="0" eaLnBrk="1" latinLnBrk="0" hangingPunct="1">
              <a:lnSpc>
                <a:spcPct val="150000"/>
              </a:lnSpc>
              <a:buFont typeface="Arial" panose="020B0604020202020204" pitchFamily="34" charset="0"/>
              <a:buNone/>
            </a:pPr>
            <a:r>
              <a:rPr lang="zh-CN" altLang="en-US" sz="2000">
                <a:latin typeface="微软雅黑" panose="020B0503020204020204" pitchFamily="34" charset="-122"/>
                <a:ea typeface="微软雅黑" panose="020B0503020204020204" pitchFamily="34" charset="-122"/>
              </a:rPr>
              <a:t>     </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marL="266700" indent="0" algn="l" eaLnBrk="1" latinLnBrk="0" hangingPunct="1"/>
            <a:r>
              <a:rPr lang="en-US" altLang="zh-CN"/>
              <a:t>.</a:t>
            </a:r>
            <a:r>
              <a:rPr lang="zh-CN" altLang="en-US" sz="2000">
                <a:latin typeface="仿宋_GB2312" panose="02010609030101010101" charset="-122"/>
                <a:ea typeface="仿宋_GB2312" panose="02010609030101010101" charset="-122"/>
                <a:cs typeface="+mn-cs"/>
              </a:rPr>
              <a:t>每个汇总节点的机构，在本级之下都应增设“xx工会（本级）”机构信息，用于填报本级财务数据。</a:t>
            </a:r>
            <a:br>
              <a:rPr lang="zh-CN" altLang="en-US" sz="2000">
                <a:latin typeface="仿宋_GB2312" panose="02010609030101010101" charset="-122"/>
                <a:ea typeface="仿宋_GB2312" panose="02010609030101010101" charset="-122"/>
                <a:cs typeface="+mn-cs"/>
              </a:rPr>
            </a:br>
            <a:br>
              <a:rPr lang="zh-CN" altLang="en-US" sz="2000">
                <a:latin typeface="仿宋_GB2312" panose="02010609030101010101" charset="-122"/>
                <a:ea typeface="仿宋_GB2312" panose="02010609030101010101" charset="-122"/>
                <a:cs typeface="+mn-cs"/>
              </a:rPr>
            </a:br>
            <a:endParaRPr lang="zh-CN" altLang="en-US" sz="2000">
              <a:latin typeface="仿宋_GB2312" panose="02010609030101010101" charset="-122"/>
              <a:ea typeface="仿宋_GB2312" panose="02010609030101010101" charset="-122"/>
              <a:cs typeface="+mn-cs"/>
            </a:endParaRPr>
          </a:p>
        </p:txBody>
      </p:sp>
      <p:pic>
        <p:nvPicPr>
          <p:cNvPr id="3" name="图片 2"/>
          <p:cNvPicPr>
            <a:picLocks noChangeAspect="1"/>
          </p:cNvPicPr>
          <p:nvPr/>
        </p:nvPicPr>
        <p:blipFill>
          <a:blip r:embed="rId1"/>
          <a:stretch>
            <a:fillRect/>
          </a:stretch>
        </p:blipFill>
        <p:spPr>
          <a:xfrm>
            <a:off x="150495" y="1417955"/>
            <a:ext cx="8955405" cy="3825875"/>
          </a:xfrm>
          <a:prstGeom prst="rect">
            <a:avLst/>
          </a:prstGeom>
        </p:spPr>
      </p:pic>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1688</Words>
  <Application>WPS 演示</Application>
  <PresentationFormat>全屏显示(4:3)</PresentationFormat>
  <Paragraphs>64</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微软雅黑</vt:lpstr>
      <vt:lpstr>楷体</vt:lpstr>
      <vt:lpstr>Calibri Light</vt:lpstr>
      <vt:lpstr>Calibri</vt:lpstr>
      <vt:lpstr>仿宋_GB2312</vt:lpstr>
      <vt:lpstr>黑体</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      省属产业工会：本级启用网络版、下级有汇总节点的（地市级、县级）用网络版，基层用单机版。       省属厅局集团公司，本级启用网络版，二级由一级工会视情况用网络版或单机版，三级及以下用单机版。</vt:lpstr>
      <vt:lpstr>PowerPoint 演示文稿</vt:lpstr>
      <vt:lpstr>.每个汇总节点的机构，在本级之下都应增设“xx工会（本级）”机构信息，用于填报本级财务数据。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胡荷</cp:lastModifiedBy>
  <cp:revision>418</cp:revision>
  <dcterms:created xsi:type="dcterms:W3CDTF">2018-09-30T09:44:00Z</dcterms:created>
  <dcterms:modified xsi:type="dcterms:W3CDTF">2023-03-20T03:40:48Z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2052-10.8.0.5950</vt:lpwstr>
  </property>
</Properties>
</file>